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308" r:id="rId2"/>
    <p:sldId id="296" r:id="rId3"/>
    <p:sldId id="311" r:id="rId4"/>
    <p:sldId id="312" r:id="rId5"/>
    <p:sldId id="313" r:id="rId6"/>
    <p:sldId id="314" r:id="rId7"/>
    <p:sldId id="307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BFF"/>
    <a:srgbClr val="A5A5A5"/>
    <a:srgbClr val="BEDA00"/>
    <a:srgbClr val="009FDA"/>
    <a:srgbClr val="005BBB"/>
    <a:srgbClr val="28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829" autoAdjust="0"/>
  </p:normalViewPr>
  <p:slideViewPr>
    <p:cSldViewPr snapToGrid="0">
      <p:cViewPr>
        <p:scale>
          <a:sx n="62" d="100"/>
          <a:sy n="62" d="100"/>
        </p:scale>
        <p:origin x="-1396" y="-48"/>
      </p:cViewPr>
      <p:guideLst>
        <p:guide orient="horz" pos="799"/>
        <p:guide orient="horz" pos="2251"/>
        <p:guide orient="horz" pos="3793"/>
        <p:guide orient="horz" pos="164"/>
        <p:guide orient="horz" pos="527"/>
        <p:guide orient="horz" pos="2341"/>
        <p:guide orient="horz" pos="1525"/>
        <p:guide orient="horz" pos="2931"/>
        <p:guide orient="horz" pos="3929"/>
        <p:guide pos="204"/>
        <p:guide pos="5556"/>
        <p:guide pos="283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B7CE83-5E02-4E76-AE3B-1E92591C418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440255-50E7-437C-A4A3-A002A7524BE2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200" b="1" dirty="0" smtClean="0">
              <a:latin typeface="Calibri" panose="020F0502020204030204" pitchFamily="34" charset="0"/>
            </a:rPr>
            <a:t>Recovery Needs Assessment </a:t>
          </a:r>
          <a:endParaRPr lang="en-US" sz="2200" b="1" dirty="0">
            <a:latin typeface="Calibri" panose="020F0502020204030204" pitchFamily="34" charset="0"/>
          </a:endParaRPr>
        </a:p>
      </dgm:t>
    </dgm:pt>
    <dgm:pt modelId="{34E69137-C2F4-41EF-8065-9FF1ABF2E070}" type="parTrans" cxnId="{823E8D6E-183A-434D-A5B6-51D5CC18C3C6}">
      <dgm:prSet/>
      <dgm:spPr/>
      <dgm:t>
        <a:bodyPr/>
        <a:lstStyle/>
        <a:p>
          <a:endParaRPr lang="en-US"/>
        </a:p>
      </dgm:t>
    </dgm:pt>
    <dgm:pt modelId="{BBD52E7C-9B0F-4EDB-B816-B0CD0A50C0D2}" type="sibTrans" cxnId="{823E8D6E-183A-434D-A5B6-51D5CC18C3C6}">
      <dgm:prSet/>
      <dgm:spPr/>
      <dgm:t>
        <a:bodyPr/>
        <a:lstStyle/>
        <a:p>
          <a:endParaRPr lang="en-US"/>
        </a:p>
      </dgm:t>
    </dgm:pt>
    <dgm:pt modelId="{2C79EBD4-1434-437E-85FB-9A3951203C22}">
      <dgm:prSet phldrT="[Text]"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Conducted and delivered in June 2014</a:t>
          </a:r>
          <a:endParaRPr lang="en-US" sz="2400" dirty="0">
            <a:latin typeface="Calibri" panose="020F0502020204030204" pitchFamily="34" charset="0"/>
          </a:endParaRPr>
        </a:p>
      </dgm:t>
    </dgm:pt>
    <dgm:pt modelId="{59BBE884-C851-40E6-A8DE-57F1C1363D88}" type="parTrans" cxnId="{3342D284-F05B-411D-9D77-B068F97AE496}">
      <dgm:prSet/>
      <dgm:spPr/>
      <dgm:t>
        <a:bodyPr/>
        <a:lstStyle/>
        <a:p>
          <a:endParaRPr lang="en-US"/>
        </a:p>
      </dgm:t>
    </dgm:pt>
    <dgm:pt modelId="{A92E2B61-1FD6-4BA3-8114-ABC55897D632}" type="sibTrans" cxnId="{3342D284-F05B-411D-9D77-B068F97AE496}">
      <dgm:prSet/>
      <dgm:spPr/>
      <dgm:t>
        <a:bodyPr/>
        <a:lstStyle/>
        <a:p>
          <a:endParaRPr lang="en-US"/>
        </a:p>
      </dgm:t>
    </dgm:pt>
    <dgm:pt modelId="{7CDCB594-DAE8-43E4-BA15-1AFE9CC11749}">
      <dgm:prSet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Jointly with the EC, UN, and the </a:t>
          </a:r>
          <a:r>
            <a:rPr lang="en-US" sz="2400" dirty="0" err="1" smtClean="0">
              <a:latin typeface="Calibri" panose="020F0502020204030204" pitchFamily="34" charset="0"/>
            </a:rPr>
            <a:t>BiH</a:t>
          </a:r>
          <a:r>
            <a:rPr lang="en-US" sz="2400" dirty="0" smtClean="0">
              <a:latin typeface="Calibri" panose="020F0502020204030204" pitchFamily="34" charset="0"/>
            </a:rPr>
            <a:t> governments </a:t>
          </a:r>
        </a:p>
      </dgm:t>
    </dgm:pt>
    <dgm:pt modelId="{D01015B5-AC8B-4387-A242-436F51E0000C}" type="parTrans" cxnId="{B9CAFFA8-B353-4E6D-AAA1-BE1FF9F679FE}">
      <dgm:prSet/>
      <dgm:spPr/>
      <dgm:t>
        <a:bodyPr/>
        <a:lstStyle/>
        <a:p>
          <a:endParaRPr lang="en-US"/>
        </a:p>
      </dgm:t>
    </dgm:pt>
    <dgm:pt modelId="{637CE59B-D852-409C-95DF-7E7040857731}" type="sibTrans" cxnId="{B9CAFFA8-B353-4E6D-AAA1-BE1FF9F679FE}">
      <dgm:prSet/>
      <dgm:spPr/>
      <dgm:t>
        <a:bodyPr/>
        <a:lstStyle/>
        <a:p>
          <a:endParaRPr lang="en-US"/>
        </a:p>
      </dgm:t>
    </dgm:pt>
    <dgm:pt modelId="{3D05E696-A28B-4759-AF8D-B1B010BBBFC7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200" b="1" dirty="0" smtClean="0">
              <a:latin typeface="Calibri" panose="020F0502020204030204" pitchFamily="34" charset="0"/>
            </a:rPr>
            <a:t>Flood Emergency Recovery Project</a:t>
          </a:r>
          <a:endParaRPr lang="en-US" sz="2200" b="1" dirty="0">
            <a:latin typeface="Calibri" panose="020F0502020204030204" pitchFamily="34" charset="0"/>
          </a:endParaRPr>
        </a:p>
      </dgm:t>
    </dgm:pt>
    <dgm:pt modelId="{363DF228-DBE6-4603-A759-26E26C18C58D}" type="parTrans" cxnId="{4F5BD0A2-9B46-4F0E-AF10-569C30F945D2}">
      <dgm:prSet/>
      <dgm:spPr/>
      <dgm:t>
        <a:bodyPr/>
        <a:lstStyle/>
        <a:p>
          <a:endParaRPr lang="en-US"/>
        </a:p>
      </dgm:t>
    </dgm:pt>
    <dgm:pt modelId="{8799401A-0593-4DE4-A71A-D7EF2431E017}" type="sibTrans" cxnId="{4F5BD0A2-9B46-4F0E-AF10-569C30F945D2}">
      <dgm:prSet/>
      <dgm:spPr/>
      <dgm:t>
        <a:bodyPr/>
        <a:lstStyle/>
        <a:p>
          <a:endParaRPr lang="en-US"/>
        </a:p>
      </dgm:t>
    </dgm:pt>
    <dgm:pt modelId="{B8E4E52B-7BA4-4C2C-9069-87A88FE9CAE0}">
      <dgm:prSet phldrT="[Text]"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$100m from IDA Crisis Response Window</a:t>
          </a:r>
          <a:endParaRPr lang="en-US" sz="2400" dirty="0">
            <a:latin typeface="Calibri" panose="020F0502020204030204" pitchFamily="34" charset="0"/>
          </a:endParaRPr>
        </a:p>
      </dgm:t>
    </dgm:pt>
    <dgm:pt modelId="{368B018D-B1C1-402E-8238-1424E5D66107}" type="parTrans" cxnId="{29F57BB5-A883-4435-889B-F3A70B72A10E}">
      <dgm:prSet/>
      <dgm:spPr/>
      <dgm:t>
        <a:bodyPr/>
        <a:lstStyle/>
        <a:p>
          <a:endParaRPr lang="en-US"/>
        </a:p>
      </dgm:t>
    </dgm:pt>
    <dgm:pt modelId="{94B6F24C-0097-48DF-86B2-60CB0DC71C0F}" type="sibTrans" cxnId="{29F57BB5-A883-4435-889B-F3A70B72A10E}">
      <dgm:prSet/>
      <dgm:spPr/>
      <dgm:t>
        <a:bodyPr/>
        <a:lstStyle/>
        <a:p>
          <a:endParaRPr lang="en-US"/>
        </a:p>
      </dgm:t>
    </dgm:pt>
    <dgm:pt modelId="{4F2C2E9D-33B7-4D5E-975F-FBABDF7BD942}">
      <dgm:prSet phldrT="[Text]"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$150,000 GFDRR grant </a:t>
          </a:r>
          <a:endParaRPr lang="en-US" sz="2400" dirty="0">
            <a:latin typeface="Calibri" panose="020F0502020204030204" pitchFamily="34" charset="0"/>
          </a:endParaRPr>
        </a:p>
      </dgm:t>
    </dgm:pt>
    <dgm:pt modelId="{B0768694-4056-406E-AB8E-5B09405816A4}" type="parTrans" cxnId="{B7582993-846E-412F-B269-70F64448A1FA}">
      <dgm:prSet/>
      <dgm:spPr/>
      <dgm:t>
        <a:bodyPr/>
        <a:lstStyle/>
        <a:p>
          <a:endParaRPr lang="en-US"/>
        </a:p>
      </dgm:t>
    </dgm:pt>
    <dgm:pt modelId="{213C7322-9405-4F97-8B75-6EC50CD253BA}" type="sibTrans" cxnId="{B7582993-846E-412F-B269-70F64448A1FA}">
      <dgm:prSet/>
      <dgm:spPr/>
      <dgm:t>
        <a:bodyPr/>
        <a:lstStyle/>
        <a:p>
          <a:endParaRPr lang="en-US"/>
        </a:p>
      </dgm:t>
    </dgm:pt>
    <dgm:pt modelId="{620A0BB6-3BCF-453B-8FB7-1ABFA3161C70}">
      <dgm:prSet phldrT="[Text]"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Board approval - June 30</a:t>
          </a:r>
          <a:endParaRPr lang="en-US" sz="2400" dirty="0">
            <a:latin typeface="Calibri" panose="020F0502020204030204" pitchFamily="34" charset="0"/>
          </a:endParaRPr>
        </a:p>
      </dgm:t>
    </dgm:pt>
    <dgm:pt modelId="{C37CB0EF-9F25-40F9-8576-CB7B2BB88534}" type="parTrans" cxnId="{512B75C7-39A8-43CD-8D6C-FD063A06CEE6}">
      <dgm:prSet/>
      <dgm:spPr/>
      <dgm:t>
        <a:bodyPr/>
        <a:lstStyle/>
        <a:p>
          <a:endParaRPr lang="en-US"/>
        </a:p>
      </dgm:t>
    </dgm:pt>
    <dgm:pt modelId="{9D63DAE8-33F0-4E1E-AF4C-5DEBB7D104E9}" type="sibTrans" cxnId="{512B75C7-39A8-43CD-8D6C-FD063A06CEE6}">
      <dgm:prSet/>
      <dgm:spPr/>
      <dgm:t>
        <a:bodyPr/>
        <a:lstStyle/>
        <a:p>
          <a:endParaRPr lang="en-US"/>
        </a:p>
      </dgm:t>
    </dgm:pt>
    <dgm:pt modelId="{1BE4B93D-0E1F-4322-B474-414757CD50D7}">
      <dgm:prSet phldrT="[Text]" custT="1"/>
      <dgm:spPr/>
      <dgm:t>
        <a:bodyPr/>
        <a:lstStyle/>
        <a:p>
          <a:r>
            <a:rPr lang="en-US" sz="2400" dirty="0" smtClean="0">
              <a:latin typeface="Calibri" panose="020F0502020204030204" pitchFamily="34" charset="0"/>
            </a:rPr>
            <a:t>Prepared in record time – 20 days</a:t>
          </a:r>
          <a:endParaRPr lang="en-US" sz="2400" dirty="0">
            <a:latin typeface="Calibri" panose="020F0502020204030204" pitchFamily="34" charset="0"/>
          </a:endParaRPr>
        </a:p>
      </dgm:t>
    </dgm:pt>
    <dgm:pt modelId="{BA826584-1444-4BFA-9BA7-59EC0F4C9704}" type="parTrans" cxnId="{40F91039-E7A1-411B-BC09-46CB08ECD731}">
      <dgm:prSet/>
      <dgm:spPr/>
      <dgm:t>
        <a:bodyPr/>
        <a:lstStyle/>
        <a:p>
          <a:endParaRPr lang="en-US"/>
        </a:p>
      </dgm:t>
    </dgm:pt>
    <dgm:pt modelId="{B05C22BE-CE51-4E44-89CC-5A8600BA6707}" type="sibTrans" cxnId="{40F91039-E7A1-411B-BC09-46CB08ECD731}">
      <dgm:prSet/>
      <dgm:spPr/>
      <dgm:t>
        <a:bodyPr/>
        <a:lstStyle/>
        <a:p>
          <a:endParaRPr lang="en-US"/>
        </a:p>
      </dgm:t>
    </dgm:pt>
    <dgm:pt modelId="{93CBB1A9-9E2E-4925-944F-3E8250739E7E}" type="pres">
      <dgm:prSet presAssocID="{BCB7CE83-5E02-4E76-AE3B-1E92591C41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5310F3-C3A2-42BF-9E2E-546D1A103032}" type="pres">
      <dgm:prSet presAssocID="{31440255-50E7-437C-A4A3-A002A7524BE2}" presName="linNode" presStyleCnt="0"/>
      <dgm:spPr/>
    </dgm:pt>
    <dgm:pt modelId="{E60C2723-6189-4230-A47D-657B906B55F1}" type="pres">
      <dgm:prSet presAssocID="{31440255-50E7-437C-A4A3-A002A7524BE2}" presName="parentText" presStyleLbl="node1" presStyleIdx="0" presStyleCnt="2" custScaleX="82129" custScaleY="61601" custLinFactNeighborX="315" custLinFactNeighborY="4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A20E9-0CB7-49BE-A19D-E4341B5B0B6F}" type="pres">
      <dgm:prSet presAssocID="{31440255-50E7-437C-A4A3-A002A7524BE2}" presName="descendantText" presStyleLbl="alignAccFollowNode1" presStyleIdx="0" presStyleCnt="2" custScaleX="102272" custScaleY="83887" custLinFactNeighborX="6305" custLinFactNeighborY="14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313A3C-3AB9-4950-BA7C-DE9C32CF4B09}" type="pres">
      <dgm:prSet presAssocID="{BBD52E7C-9B0F-4EDB-B816-B0CD0A50C0D2}" presName="sp" presStyleCnt="0"/>
      <dgm:spPr/>
    </dgm:pt>
    <dgm:pt modelId="{4EE109E0-9C12-4E29-9527-B83736B23E9D}" type="pres">
      <dgm:prSet presAssocID="{3D05E696-A28B-4759-AF8D-B1B010BBBFC7}" presName="linNode" presStyleCnt="0"/>
      <dgm:spPr/>
    </dgm:pt>
    <dgm:pt modelId="{63B40B8A-D991-4B49-A624-01BAFD7169B4}" type="pres">
      <dgm:prSet presAssocID="{3D05E696-A28B-4759-AF8D-B1B010BBBFC7}" presName="parentText" presStyleLbl="node1" presStyleIdx="1" presStyleCnt="2" custScaleX="82073" custScaleY="60842" custLinFactNeighborX="315" custLinFactNeighborY="105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BD5BA3-D770-482F-A505-E886AA06D844}" type="pres">
      <dgm:prSet presAssocID="{3D05E696-A28B-4759-AF8D-B1B010BBBFC7}" presName="descendantText" presStyleLbl="alignAccFollowNode1" presStyleIdx="1" presStyleCnt="2" custScaleX="102605" custScaleY="72176" custLinFactNeighborX="6361" custLinFactNeighborY="-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3C49DD-40B0-41B8-87F3-228AA7E76145}" type="presOf" srcId="{4F2C2E9D-33B7-4D5E-975F-FBABDF7BD942}" destId="{AFEA20E9-0CB7-49BE-A19D-E4341B5B0B6F}" srcOrd="0" destOrd="1" presId="urn:microsoft.com/office/officeart/2005/8/layout/vList5"/>
    <dgm:cxn modelId="{512B75C7-39A8-43CD-8D6C-FD063A06CEE6}" srcId="{3D05E696-A28B-4759-AF8D-B1B010BBBFC7}" destId="{620A0BB6-3BCF-453B-8FB7-1ABFA3161C70}" srcOrd="2" destOrd="0" parTransId="{C37CB0EF-9F25-40F9-8576-CB7B2BB88534}" sibTransId="{9D63DAE8-33F0-4E1E-AF4C-5DEBB7D104E9}"/>
    <dgm:cxn modelId="{2C42B23F-8736-4DF9-AEE1-79C45AB38381}" type="presOf" srcId="{B8E4E52B-7BA4-4C2C-9069-87A88FE9CAE0}" destId="{4ABD5BA3-D770-482F-A505-E886AA06D844}" srcOrd="0" destOrd="0" presId="urn:microsoft.com/office/officeart/2005/8/layout/vList5"/>
    <dgm:cxn modelId="{4326D1A6-73D8-4306-858C-90AA60827B3D}" type="presOf" srcId="{7CDCB594-DAE8-43E4-BA15-1AFE9CC11749}" destId="{AFEA20E9-0CB7-49BE-A19D-E4341B5B0B6F}" srcOrd="0" destOrd="2" presId="urn:microsoft.com/office/officeart/2005/8/layout/vList5"/>
    <dgm:cxn modelId="{B9CAFFA8-B353-4E6D-AAA1-BE1FF9F679FE}" srcId="{31440255-50E7-437C-A4A3-A002A7524BE2}" destId="{7CDCB594-DAE8-43E4-BA15-1AFE9CC11749}" srcOrd="2" destOrd="0" parTransId="{D01015B5-AC8B-4387-A242-436F51E0000C}" sibTransId="{637CE59B-D852-409C-95DF-7E7040857731}"/>
    <dgm:cxn modelId="{9A6AA077-5ACA-4E53-894F-35F9435E5E98}" type="presOf" srcId="{31440255-50E7-437C-A4A3-A002A7524BE2}" destId="{E60C2723-6189-4230-A47D-657B906B55F1}" srcOrd="0" destOrd="0" presId="urn:microsoft.com/office/officeart/2005/8/layout/vList5"/>
    <dgm:cxn modelId="{219D1381-7B75-422B-BE3A-A62B7F8C1DC5}" type="presOf" srcId="{BCB7CE83-5E02-4E76-AE3B-1E92591C4189}" destId="{93CBB1A9-9E2E-4925-944F-3E8250739E7E}" srcOrd="0" destOrd="0" presId="urn:microsoft.com/office/officeart/2005/8/layout/vList5"/>
    <dgm:cxn modelId="{823E8D6E-183A-434D-A5B6-51D5CC18C3C6}" srcId="{BCB7CE83-5E02-4E76-AE3B-1E92591C4189}" destId="{31440255-50E7-437C-A4A3-A002A7524BE2}" srcOrd="0" destOrd="0" parTransId="{34E69137-C2F4-41EF-8065-9FF1ABF2E070}" sibTransId="{BBD52E7C-9B0F-4EDB-B816-B0CD0A50C0D2}"/>
    <dgm:cxn modelId="{9303E3E2-356B-4B3B-AD37-A6C672C6FCFF}" type="presOf" srcId="{3D05E696-A28B-4759-AF8D-B1B010BBBFC7}" destId="{63B40B8A-D991-4B49-A624-01BAFD7169B4}" srcOrd="0" destOrd="0" presId="urn:microsoft.com/office/officeart/2005/8/layout/vList5"/>
    <dgm:cxn modelId="{B7582993-846E-412F-B269-70F64448A1FA}" srcId="{31440255-50E7-437C-A4A3-A002A7524BE2}" destId="{4F2C2E9D-33B7-4D5E-975F-FBABDF7BD942}" srcOrd="1" destOrd="0" parTransId="{B0768694-4056-406E-AB8E-5B09405816A4}" sibTransId="{213C7322-9405-4F97-8B75-6EC50CD253BA}"/>
    <dgm:cxn modelId="{29F57BB5-A883-4435-889B-F3A70B72A10E}" srcId="{3D05E696-A28B-4759-AF8D-B1B010BBBFC7}" destId="{B8E4E52B-7BA4-4C2C-9069-87A88FE9CAE0}" srcOrd="0" destOrd="0" parTransId="{368B018D-B1C1-402E-8238-1424E5D66107}" sibTransId="{94B6F24C-0097-48DF-86B2-60CB0DC71C0F}"/>
    <dgm:cxn modelId="{515ADDCA-524C-42C5-AC2D-47467989C02F}" type="presOf" srcId="{1BE4B93D-0E1F-4322-B474-414757CD50D7}" destId="{4ABD5BA3-D770-482F-A505-E886AA06D844}" srcOrd="0" destOrd="1" presId="urn:microsoft.com/office/officeart/2005/8/layout/vList5"/>
    <dgm:cxn modelId="{40F91039-E7A1-411B-BC09-46CB08ECD731}" srcId="{3D05E696-A28B-4759-AF8D-B1B010BBBFC7}" destId="{1BE4B93D-0E1F-4322-B474-414757CD50D7}" srcOrd="1" destOrd="0" parTransId="{BA826584-1444-4BFA-9BA7-59EC0F4C9704}" sibTransId="{B05C22BE-CE51-4E44-89CC-5A8600BA6707}"/>
    <dgm:cxn modelId="{4F5BD0A2-9B46-4F0E-AF10-569C30F945D2}" srcId="{BCB7CE83-5E02-4E76-AE3B-1E92591C4189}" destId="{3D05E696-A28B-4759-AF8D-B1B010BBBFC7}" srcOrd="1" destOrd="0" parTransId="{363DF228-DBE6-4603-A759-26E26C18C58D}" sibTransId="{8799401A-0593-4DE4-A71A-D7EF2431E017}"/>
    <dgm:cxn modelId="{58087BE2-D664-4F47-A3F1-4509ABE8BC91}" type="presOf" srcId="{2C79EBD4-1434-437E-85FB-9A3951203C22}" destId="{AFEA20E9-0CB7-49BE-A19D-E4341B5B0B6F}" srcOrd="0" destOrd="0" presId="urn:microsoft.com/office/officeart/2005/8/layout/vList5"/>
    <dgm:cxn modelId="{3342D284-F05B-411D-9D77-B068F97AE496}" srcId="{31440255-50E7-437C-A4A3-A002A7524BE2}" destId="{2C79EBD4-1434-437E-85FB-9A3951203C22}" srcOrd="0" destOrd="0" parTransId="{59BBE884-C851-40E6-A8DE-57F1C1363D88}" sibTransId="{A92E2B61-1FD6-4BA3-8114-ABC55897D632}"/>
    <dgm:cxn modelId="{6C010E46-196B-4CA6-822F-2D46B7E20810}" type="presOf" srcId="{620A0BB6-3BCF-453B-8FB7-1ABFA3161C70}" destId="{4ABD5BA3-D770-482F-A505-E886AA06D844}" srcOrd="0" destOrd="2" presId="urn:microsoft.com/office/officeart/2005/8/layout/vList5"/>
    <dgm:cxn modelId="{5C4928DF-7F5D-40F4-8D0B-B3DD9A5B099A}" type="presParOf" srcId="{93CBB1A9-9E2E-4925-944F-3E8250739E7E}" destId="{B05310F3-C3A2-42BF-9E2E-546D1A103032}" srcOrd="0" destOrd="0" presId="urn:microsoft.com/office/officeart/2005/8/layout/vList5"/>
    <dgm:cxn modelId="{B4761D41-FD60-44EB-933E-1A75E878CB79}" type="presParOf" srcId="{B05310F3-C3A2-42BF-9E2E-546D1A103032}" destId="{E60C2723-6189-4230-A47D-657B906B55F1}" srcOrd="0" destOrd="0" presId="urn:microsoft.com/office/officeart/2005/8/layout/vList5"/>
    <dgm:cxn modelId="{12B8417C-1887-491A-B1FA-BF4D2B32D2C6}" type="presParOf" srcId="{B05310F3-C3A2-42BF-9E2E-546D1A103032}" destId="{AFEA20E9-0CB7-49BE-A19D-E4341B5B0B6F}" srcOrd="1" destOrd="0" presId="urn:microsoft.com/office/officeart/2005/8/layout/vList5"/>
    <dgm:cxn modelId="{9F75479F-8F3F-4025-80F4-A55E35B828DE}" type="presParOf" srcId="{93CBB1A9-9E2E-4925-944F-3E8250739E7E}" destId="{4E313A3C-3AB9-4950-BA7C-DE9C32CF4B09}" srcOrd="1" destOrd="0" presId="urn:microsoft.com/office/officeart/2005/8/layout/vList5"/>
    <dgm:cxn modelId="{F4954B72-87FF-46D3-9547-B4FF78CED89E}" type="presParOf" srcId="{93CBB1A9-9E2E-4925-944F-3E8250739E7E}" destId="{4EE109E0-9C12-4E29-9527-B83736B23E9D}" srcOrd="2" destOrd="0" presId="urn:microsoft.com/office/officeart/2005/8/layout/vList5"/>
    <dgm:cxn modelId="{8178C8E8-1C4E-430E-B9D6-63E67975BB88}" type="presParOf" srcId="{4EE109E0-9C12-4E29-9527-B83736B23E9D}" destId="{63B40B8A-D991-4B49-A624-01BAFD7169B4}" srcOrd="0" destOrd="0" presId="urn:microsoft.com/office/officeart/2005/8/layout/vList5"/>
    <dgm:cxn modelId="{7C17897E-BD40-4B72-9B56-A4D2A18C83AC}" type="presParOf" srcId="{4EE109E0-9C12-4E29-9527-B83736B23E9D}" destId="{4ABD5BA3-D770-482F-A505-E886AA06D8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D2A731-2E23-47D6-9747-FC46C465EEA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79CAF9-BA30-4F4B-8A4C-8E85312EC752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FBH</a:t>
          </a:r>
          <a:endParaRPr lang="en-US" dirty="0">
            <a:latin typeface="Calibri" panose="020F0502020204030204" pitchFamily="34" charset="0"/>
          </a:endParaRPr>
        </a:p>
      </dgm:t>
    </dgm:pt>
    <dgm:pt modelId="{27374253-28E6-4FFC-B1F1-BCE456A01A7B}" type="parTrans" cxnId="{CC582C33-F479-4AE2-B766-4AF3569CAF44}">
      <dgm:prSet/>
      <dgm:spPr/>
      <dgm:t>
        <a:bodyPr/>
        <a:lstStyle/>
        <a:p>
          <a:endParaRPr lang="en-US"/>
        </a:p>
      </dgm:t>
    </dgm:pt>
    <dgm:pt modelId="{A57E2A51-47B4-4A70-A4CF-02087ABA9C7C}" type="sibTrans" cxnId="{CC582C33-F479-4AE2-B766-4AF3569CAF44}">
      <dgm:prSet/>
      <dgm:spPr/>
      <dgm:t>
        <a:bodyPr/>
        <a:lstStyle/>
        <a:p>
          <a:endParaRPr lang="en-US"/>
        </a:p>
      </dgm:t>
    </dgm:pt>
    <dgm:pt modelId="{6F743F72-CEF9-4CA9-B4EA-2951A0724ED5}">
      <dgm:prSet phldrT="[Text]"/>
      <dgm:spPr>
        <a:solidFill>
          <a:schemeClr val="accent1">
            <a:lumMod val="25000"/>
            <a:lumOff val="75000"/>
            <a:alpha val="90000"/>
          </a:schemeClr>
        </a:solidFill>
      </dgm:spPr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US$ 47.5 million</a:t>
          </a:r>
          <a:endParaRPr lang="en-US" dirty="0">
            <a:latin typeface="Calibri" panose="020F0502020204030204" pitchFamily="34" charset="0"/>
          </a:endParaRPr>
        </a:p>
      </dgm:t>
    </dgm:pt>
    <dgm:pt modelId="{E432DE68-1A0E-4DA8-98D8-E6ED332BE288}" type="parTrans" cxnId="{79BCE5E0-F184-40B6-A99F-5FDD07F79124}">
      <dgm:prSet/>
      <dgm:spPr/>
      <dgm:t>
        <a:bodyPr/>
        <a:lstStyle/>
        <a:p>
          <a:endParaRPr lang="en-US"/>
        </a:p>
      </dgm:t>
    </dgm:pt>
    <dgm:pt modelId="{39ED76B0-E86F-44A0-9784-F60C5722ED20}" type="sibTrans" cxnId="{79BCE5E0-F184-40B6-A99F-5FDD07F79124}">
      <dgm:prSet/>
      <dgm:spPr/>
      <dgm:t>
        <a:bodyPr/>
        <a:lstStyle/>
        <a:p>
          <a:endParaRPr lang="en-US"/>
        </a:p>
      </dgm:t>
    </dgm:pt>
    <dgm:pt modelId="{EF4AA22F-56C2-4BEE-BE12-36ADA243FB63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RS</a:t>
          </a:r>
          <a:endParaRPr lang="en-US" dirty="0">
            <a:latin typeface="Calibri" panose="020F0502020204030204" pitchFamily="34" charset="0"/>
          </a:endParaRPr>
        </a:p>
      </dgm:t>
    </dgm:pt>
    <dgm:pt modelId="{C01F6F7C-3FCB-4390-9534-AB0D112859B9}" type="parTrans" cxnId="{ABA58124-3F8C-4742-8D33-E3C0FFE5DABD}">
      <dgm:prSet/>
      <dgm:spPr/>
      <dgm:t>
        <a:bodyPr/>
        <a:lstStyle/>
        <a:p>
          <a:endParaRPr lang="en-US"/>
        </a:p>
      </dgm:t>
    </dgm:pt>
    <dgm:pt modelId="{53FCB71E-0525-4F0C-8D4D-878C2A675FB7}" type="sibTrans" cxnId="{ABA58124-3F8C-4742-8D33-E3C0FFE5DABD}">
      <dgm:prSet/>
      <dgm:spPr/>
      <dgm:t>
        <a:bodyPr/>
        <a:lstStyle/>
        <a:p>
          <a:endParaRPr lang="en-US"/>
        </a:p>
      </dgm:t>
    </dgm:pt>
    <dgm:pt modelId="{3ABC1AED-CC11-413E-A127-DBA333A48332}">
      <dgm:prSet phldrT="[Text]"/>
      <dgm:spPr>
        <a:solidFill>
          <a:schemeClr val="accent1">
            <a:lumMod val="25000"/>
            <a:lumOff val="75000"/>
            <a:alpha val="90000"/>
          </a:schemeClr>
        </a:solidFill>
      </dgm:spPr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US$ 47.5 million</a:t>
          </a:r>
          <a:endParaRPr lang="en-US" dirty="0">
            <a:latin typeface="Calibri" panose="020F0502020204030204" pitchFamily="34" charset="0"/>
          </a:endParaRPr>
        </a:p>
      </dgm:t>
    </dgm:pt>
    <dgm:pt modelId="{5F45D0F5-F1E7-4D60-BA6C-4270A6BB1481}" type="parTrans" cxnId="{F06F6293-6B62-485C-B7A3-CCC2E3DEA91B}">
      <dgm:prSet/>
      <dgm:spPr/>
      <dgm:t>
        <a:bodyPr/>
        <a:lstStyle/>
        <a:p>
          <a:endParaRPr lang="en-US"/>
        </a:p>
      </dgm:t>
    </dgm:pt>
    <dgm:pt modelId="{15506159-AAC1-4CEC-A4AD-827274B7A00A}" type="sibTrans" cxnId="{F06F6293-6B62-485C-B7A3-CCC2E3DEA91B}">
      <dgm:prSet/>
      <dgm:spPr/>
      <dgm:t>
        <a:bodyPr/>
        <a:lstStyle/>
        <a:p>
          <a:endParaRPr lang="en-US"/>
        </a:p>
      </dgm:t>
    </dgm:pt>
    <dgm:pt modelId="{5A849059-81E4-4EDE-B896-62BDDF4B366F}">
      <dgm:prSet phldrT="[Text]"/>
      <dgm:spPr/>
      <dgm:t>
        <a:bodyPr/>
        <a:lstStyle/>
        <a:p>
          <a:r>
            <a:rPr lang="en-US" dirty="0" err="1" smtClean="0">
              <a:latin typeface="Calibri" panose="020F0502020204030204" pitchFamily="34" charset="0"/>
            </a:rPr>
            <a:t>Brcko</a:t>
          </a:r>
          <a:endParaRPr lang="en-US" dirty="0">
            <a:latin typeface="Calibri" panose="020F0502020204030204" pitchFamily="34" charset="0"/>
          </a:endParaRPr>
        </a:p>
      </dgm:t>
    </dgm:pt>
    <dgm:pt modelId="{84E6C0C1-11C1-45B6-BF74-3223E65CA31D}" type="parTrans" cxnId="{402C1F5F-0AF9-4E10-AC08-096BCA45B96D}">
      <dgm:prSet/>
      <dgm:spPr/>
      <dgm:t>
        <a:bodyPr/>
        <a:lstStyle/>
        <a:p>
          <a:endParaRPr lang="en-US"/>
        </a:p>
      </dgm:t>
    </dgm:pt>
    <dgm:pt modelId="{11091378-CF3C-48EA-A2CE-8C30AABA6D1A}" type="sibTrans" cxnId="{402C1F5F-0AF9-4E10-AC08-096BCA45B96D}">
      <dgm:prSet/>
      <dgm:spPr/>
      <dgm:t>
        <a:bodyPr/>
        <a:lstStyle/>
        <a:p>
          <a:endParaRPr lang="en-US"/>
        </a:p>
      </dgm:t>
    </dgm:pt>
    <dgm:pt modelId="{44E70D5D-0E71-4B71-99D9-7DCA2F58930C}">
      <dgm:prSet phldrT="[Text]"/>
      <dgm:spPr>
        <a:solidFill>
          <a:schemeClr val="accent1">
            <a:lumMod val="25000"/>
            <a:lumOff val="75000"/>
            <a:alpha val="90000"/>
          </a:schemeClr>
        </a:solidFill>
      </dgm:spPr>
      <dgm:t>
        <a:bodyPr/>
        <a:lstStyle/>
        <a:p>
          <a:r>
            <a:rPr lang="en-US" dirty="0" smtClean="0">
              <a:latin typeface="Calibri" panose="020F0502020204030204" pitchFamily="34" charset="0"/>
            </a:rPr>
            <a:t>US$ 5 million</a:t>
          </a:r>
          <a:endParaRPr lang="en-US" dirty="0">
            <a:latin typeface="Calibri" panose="020F0502020204030204" pitchFamily="34" charset="0"/>
          </a:endParaRPr>
        </a:p>
      </dgm:t>
    </dgm:pt>
    <dgm:pt modelId="{A2C91DFE-A70F-4E09-A51E-24D7938B2E4C}" type="parTrans" cxnId="{3578349D-2F93-49D8-8EDD-C5DCACAF2584}">
      <dgm:prSet/>
      <dgm:spPr/>
      <dgm:t>
        <a:bodyPr/>
        <a:lstStyle/>
        <a:p>
          <a:endParaRPr lang="en-US"/>
        </a:p>
      </dgm:t>
    </dgm:pt>
    <dgm:pt modelId="{E67CB334-336F-4A6E-A08E-A72328AD4ED6}" type="sibTrans" cxnId="{3578349D-2F93-49D8-8EDD-C5DCACAF2584}">
      <dgm:prSet/>
      <dgm:spPr/>
      <dgm:t>
        <a:bodyPr/>
        <a:lstStyle/>
        <a:p>
          <a:endParaRPr lang="en-US"/>
        </a:p>
      </dgm:t>
    </dgm:pt>
    <dgm:pt modelId="{1325291E-2E30-488A-9CA3-EFBAA5B82E47}" type="pres">
      <dgm:prSet presAssocID="{E7D2A731-2E23-47D6-9747-FC46C465EE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59FB7A-0D00-456B-9023-F975BFECB43C}" type="pres">
      <dgm:prSet presAssocID="{D779CAF9-BA30-4F4B-8A4C-8E85312EC752}" presName="linNode" presStyleCnt="0"/>
      <dgm:spPr/>
    </dgm:pt>
    <dgm:pt modelId="{0781A989-2534-42C0-BBF1-8829432E1C10}" type="pres">
      <dgm:prSet presAssocID="{D779CAF9-BA30-4F4B-8A4C-8E85312EC75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2EDC3-775B-47BA-8232-0974D8352495}" type="pres">
      <dgm:prSet presAssocID="{D779CAF9-BA30-4F4B-8A4C-8E85312EC75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3C44D-0908-4AA2-B0A1-3551A27D7126}" type="pres">
      <dgm:prSet presAssocID="{A57E2A51-47B4-4A70-A4CF-02087ABA9C7C}" presName="sp" presStyleCnt="0"/>
      <dgm:spPr/>
    </dgm:pt>
    <dgm:pt modelId="{6DDD4611-6726-4102-87CD-F8A56879E664}" type="pres">
      <dgm:prSet presAssocID="{EF4AA22F-56C2-4BEE-BE12-36ADA243FB63}" presName="linNode" presStyleCnt="0"/>
      <dgm:spPr/>
    </dgm:pt>
    <dgm:pt modelId="{357EA4FD-5FC6-4669-8084-4D988A8FCD88}" type="pres">
      <dgm:prSet presAssocID="{EF4AA22F-56C2-4BEE-BE12-36ADA243FB6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4815A-9CC8-43B5-9B65-37CC6CADDCF2}" type="pres">
      <dgm:prSet presAssocID="{EF4AA22F-56C2-4BEE-BE12-36ADA243FB6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038001-D155-4822-8D86-464C6C96EB15}" type="pres">
      <dgm:prSet presAssocID="{53FCB71E-0525-4F0C-8D4D-878C2A675FB7}" presName="sp" presStyleCnt="0"/>
      <dgm:spPr/>
    </dgm:pt>
    <dgm:pt modelId="{A4D9E4DE-06E4-4172-9720-E48E764399A9}" type="pres">
      <dgm:prSet presAssocID="{5A849059-81E4-4EDE-B896-62BDDF4B366F}" presName="linNode" presStyleCnt="0"/>
      <dgm:spPr/>
    </dgm:pt>
    <dgm:pt modelId="{6E0F9C80-7C34-4CEC-A4C8-E65B35CDE777}" type="pres">
      <dgm:prSet presAssocID="{5A849059-81E4-4EDE-B896-62BDDF4B366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037D3E-9290-4624-A943-04BC6C9251A6}" type="pres">
      <dgm:prSet presAssocID="{5A849059-81E4-4EDE-B896-62BDDF4B366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2027FF-449B-4DD5-9673-BC98A43D8269}" type="presOf" srcId="{EF4AA22F-56C2-4BEE-BE12-36ADA243FB63}" destId="{357EA4FD-5FC6-4669-8084-4D988A8FCD88}" srcOrd="0" destOrd="0" presId="urn:microsoft.com/office/officeart/2005/8/layout/vList5"/>
    <dgm:cxn modelId="{ABA58124-3F8C-4742-8D33-E3C0FFE5DABD}" srcId="{E7D2A731-2E23-47D6-9747-FC46C465EEAC}" destId="{EF4AA22F-56C2-4BEE-BE12-36ADA243FB63}" srcOrd="1" destOrd="0" parTransId="{C01F6F7C-3FCB-4390-9534-AB0D112859B9}" sibTransId="{53FCB71E-0525-4F0C-8D4D-878C2A675FB7}"/>
    <dgm:cxn modelId="{CC582C33-F479-4AE2-B766-4AF3569CAF44}" srcId="{E7D2A731-2E23-47D6-9747-FC46C465EEAC}" destId="{D779CAF9-BA30-4F4B-8A4C-8E85312EC752}" srcOrd="0" destOrd="0" parTransId="{27374253-28E6-4FFC-B1F1-BCE456A01A7B}" sibTransId="{A57E2A51-47B4-4A70-A4CF-02087ABA9C7C}"/>
    <dgm:cxn modelId="{74A27A44-067B-4441-8BAE-DE91BE809034}" type="presOf" srcId="{3ABC1AED-CC11-413E-A127-DBA333A48332}" destId="{7B04815A-9CC8-43B5-9B65-37CC6CADDCF2}" srcOrd="0" destOrd="0" presId="urn:microsoft.com/office/officeart/2005/8/layout/vList5"/>
    <dgm:cxn modelId="{3E3A4852-FABF-4FF4-BCC8-6D6F75222CFF}" type="presOf" srcId="{D779CAF9-BA30-4F4B-8A4C-8E85312EC752}" destId="{0781A989-2534-42C0-BBF1-8829432E1C10}" srcOrd="0" destOrd="0" presId="urn:microsoft.com/office/officeart/2005/8/layout/vList5"/>
    <dgm:cxn modelId="{ABB03B72-B39C-475E-8E24-E4C1693F5BE4}" type="presOf" srcId="{6F743F72-CEF9-4CA9-B4EA-2951A0724ED5}" destId="{8D22EDC3-775B-47BA-8232-0974D8352495}" srcOrd="0" destOrd="0" presId="urn:microsoft.com/office/officeart/2005/8/layout/vList5"/>
    <dgm:cxn modelId="{2E55AFE3-97CC-417F-96E4-E83CF454515A}" type="presOf" srcId="{5A849059-81E4-4EDE-B896-62BDDF4B366F}" destId="{6E0F9C80-7C34-4CEC-A4C8-E65B35CDE777}" srcOrd="0" destOrd="0" presId="urn:microsoft.com/office/officeart/2005/8/layout/vList5"/>
    <dgm:cxn modelId="{F06F6293-6B62-485C-B7A3-CCC2E3DEA91B}" srcId="{EF4AA22F-56C2-4BEE-BE12-36ADA243FB63}" destId="{3ABC1AED-CC11-413E-A127-DBA333A48332}" srcOrd="0" destOrd="0" parTransId="{5F45D0F5-F1E7-4D60-BA6C-4270A6BB1481}" sibTransId="{15506159-AAC1-4CEC-A4AD-827274B7A00A}"/>
    <dgm:cxn modelId="{79BCE5E0-F184-40B6-A99F-5FDD07F79124}" srcId="{D779CAF9-BA30-4F4B-8A4C-8E85312EC752}" destId="{6F743F72-CEF9-4CA9-B4EA-2951A0724ED5}" srcOrd="0" destOrd="0" parTransId="{E432DE68-1A0E-4DA8-98D8-E6ED332BE288}" sibTransId="{39ED76B0-E86F-44A0-9784-F60C5722ED20}"/>
    <dgm:cxn modelId="{3578349D-2F93-49D8-8EDD-C5DCACAF2584}" srcId="{5A849059-81E4-4EDE-B896-62BDDF4B366F}" destId="{44E70D5D-0E71-4B71-99D9-7DCA2F58930C}" srcOrd="0" destOrd="0" parTransId="{A2C91DFE-A70F-4E09-A51E-24D7938B2E4C}" sibTransId="{E67CB334-336F-4A6E-A08E-A72328AD4ED6}"/>
    <dgm:cxn modelId="{BA9B4581-B2CA-42A7-B286-57B9B38B1DB3}" type="presOf" srcId="{44E70D5D-0E71-4B71-99D9-7DCA2F58930C}" destId="{C6037D3E-9290-4624-A943-04BC6C9251A6}" srcOrd="0" destOrd="0" presId="urn:microsoft.com/office/officeart/2005/8/layout/vList5"/>
    <dgm:cxn modelId="{402C1F5F-0AF9-4E10-AC08-096BCA45B96D}" srcId="{E7D2A731-2E23-47D6-9747-FC46C465EEAC}" destId="{5A849059-81E4-4EDE-B896-62BDDF4B366F}" srcOrd="2" destOrd="0" parTransId="{84E6C0C1-11C1-45B6-BF74-3223E65CA31D}" sibTransId="{11091378-CF3C-48EA-A2CE-8C30AABA6D1A}"/>
    <dgm:cxn modelId="{51C8B11D-86D3-4D3D-B513-70E5953B58CD}" type="presOf" srcId="{E7D2A731-2E23-47D6-9747-FC46C465EEAC}" destId="{1325291E-2E30-488A-9CA3-EFBAA5B82E47}" srcOrd="0" destOrd="0" presId="urn:microsoft.com/office/officeart/2005/8/layout/vList5"/>
    <dgm:cxn modelId="{014D1D2D-5C6D-461A-BAE0-AFA7CDC6CF51}" type="presParOf" srcId="{1325291E-2E30-488A-9CA3-EFBAA5B82E47}" destId="{2859FB7A-0D00-456B-9023-F975BFECB43C}" srcOrd="0" destOrd="0" presId="urn:microsoft.com/office/officeart/2005/8/layout/vList5"/>
    <dgm:cxn modelId="{59A17226-2A71-4D37-9C4C-50C8FB9FCB93}" type="presParOf" srcId="{2859FB7A-0D00-456B-9023-F975BFECB43C}" destId="{0781A989-2534-42C0-BBF1-8829432E1C10}" srcOrd="0" destOrd="0" presId="urn:microsoft.com/office/officeart/2005/8/layout/vList5"/>
    <dgm:cxn modelId="{1FDFED7D-2D4D-4011-803C-DD365747C6B8}" type="presParOf" srcId="{2859FB7A-0D00-456B-9023-F975BFECB43C}" destId="{8D22EDC3-775B-47BA-8232-0974D8352495}" srcOrd="1" destOrd="0" presId="urn:microsoft.com/office/officeart/2005/8/layout/vList5"/>
    <dgm:cxn modelId="{774C70B6-3C8B-49F7-B74A-F2985699A3BD}" type="presParOf" srcId="{1325291E-2E30-488A-9CA3-EFBAA5B82E47}" destId="{D243C44D-0908-4AA2-B0A1-3551A27D7126}" srcOrd="1" destOrd="0" presId="urn:microsoft.com/office/officeart/2005/8/layout/vList5"/>
    <dgm:cxn modelId="{4DBF0DC7-8B5A-4B93-80F2-44768BCA2865}" type="presParOf" srcId="{1325291E-2E30-488A-9CA3-EFBAA5B82E47}" destId="{6DDD4611-6726-4102-87CD-F8A56879E664}" srcOrd="2" destOrd="0" presId="urn:microsoft.com/office/officeart/2005/8/layout/vList5"/>
    <dgm:cxn modelId="{85657D81-DC00-4D0A-89C7-D73EEEA42BCE}" type="presParOf" srcId="{6DDD4611-6726-4102-87CD-F8A56879E664}" destId="{357EA4FD-5FC6-4669-8084-4D988A8FCD88}" srcOrd="0" destOrd="0" presId="urn:microsoft.com/office/officeart/2005/8/layout/vList5"/>
    <dgm:cxn modelId="{A027F647-49CF-4576-81EA-D60EEB02C6B2}" type="presParOf" srcId="{6DDD4611-6726-4102-87CD-F8A56879E664}" destId="{7B04815A-9CC8-43B5-9B65-37CC6CADDCF2}" srcOrd="1" destOrd="0" presId="urn:microsoft.com/office/officeart/2005/8/layout/vList5"/>
    <dgm:cxn modelId="{BCC9C8D0-5EDB-4AF8-86E0-78E36E9D3F6A}" type="presParOf" srcId="{1325291E-2E30-488A-9CA3-EFBAA5B82E47}" destId="{F4038001-D155-4822-8D86-464C6C96EB15}" srcOrd="3" destOrd="0" presId="urn:microsoft.com/office/officeart/2005/8/layout/vList5"/>
    <dgm:cxn modelId="{CBC0EEDD-A3FF-426F-BD27-CB7EF13FF2E5}" type="presParOf" srcId="{1325291E-2E30-488A-9CA3-EFBAA5B82E47}" destId="{A4D9E4DE-06E4-4172-9720-E48E764399A9}" srcOrd="4" destOrd="0" presId="urn:microsoft.com/office/officeart/2005/8/layout/vList5"/>
    <dgm:cxn modelId="{E693C0FE-CF39-4162-86BC-1CBB16BE29D7}" type="presParOf" srcId="{A4D9E4DE-06E4-4172-9720-E48E764399A9}" destId="{6E0F9C80-7C34-4CEC-A4C8-E65B35CDE777}" srcOrd="0" destOrd="0" presId="urn:microsoft.com/office/officeart/2005/8/layout/vList5"/>
    <dgm:cxn modelId="{742FE728-0D98-4E84-B985-480A0E7AA51C}" type="presParOf" srcId="{A4D9E4DE-06E4-4172-9720-E48E764399A9}" destId="{C6037D3E-9290-4624-A943-04BC6C9251A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D3467A-D985-4F7E-8DC8-95568DD7A87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172615F9-944E-4C44-9AF5-5A5E145FA4C0}">
      <dgm:prSet phldrT="[Text]" custT="1"/>
      <dgm:spPr>
        <a:solidFill>
          <a:schemeClr val="accent1">
            <a:lumMod val="25000"/>
            <a:lumOff val="75000"/>
            <a:alpha val="90000"/>
          </a:schemeClr>
        </a:solidFill>
      </dgm:spPr>
      <dgm:t>
        <a:bodyPr/>
        <a:lstStyle/>
        <a:p>
          <a:pPr algn="l"/>
          <a:r>
            <a:rPr lang="en-US" sz="2400" dirty="0" smtClean="0"/>
            <a:t>1. Emergency Disaster Recovery Goods – $40 m</a:t>
          </a:r>
          <a:endParaRPr lang="en-US" sz="2400" dirty="0"/>
        </a:p>
      </dgm:t>
    </dgm:pt>
    <dgm:pt modelId="{C5B02953-FDE0-4B48-A024-8811893C1CF8}" type="parTrans" cxnId="{8207E092-FA0B-4BE9-B510-CA805250C6EE}">
      <dgm:prSet/>
      <dgm:spPr/>
      <dgm:t>
        <a:bodyPr/>
        <a:lstStyle/>
        <a:p>
          <a:endParaRPr lang="en-US"/>
        </a:p>
      </dgm:t>
    </dgm:pt>
    <dgm:pt modelId="{B9BFA657-348B-49E3-86B1-EB6B2E42BDE3}" type="sibTrans" cxnId="{8207E092-FA0B-4BE9-B510-CA805250C6EE}">
      <dgm:prSet/>
      <dgm:spPr/>
      <dgm:t>
        <a:bodyPr/>
        <a:lstStyle/>
        <a:p>
          <a:endParaRPr lang="en-US"/>
        </a:p>
      </dgm:t>
    </dgm:pt>
    <dgm:pt modelId="{D74E648B-C0E9-4B75-AB89-0063806822D9}">
      <dgm:prSet phldrT="[Text]" custT="1"/>
      <dgm:spPr>
        <a:solidFill>
          <a:schemeClr val="accent1">
            <a:lumMod val="25000"/>
            <a:lumOff val="75000"/>
            <a:alpha val="90000"/>
          </a:schemeClr>
        </a:solidFill>
      </dgm:spPr>
      <dgm:t>
        <a:bodyPr/>
        <a:lstStyle/>
        <a:p>
          <a:pPr algn="l"/>
          <a:r>
            <a:rPr lang="en-US" sz="2400" dirty="0" smtClean="0"/>
            <a:t>2a. Rehabilitation of Regional Infrastructure – $30 m</a:t>
          </a:r>
        </a:p>
        <a:p>
          <a:pPr algn="l"/>
          <a:r>
            <a:rPr lang="en-US" sz="2400" dirty="0" smtClean="0"/>
            <a:t>2b. Rehabilitation of Local Infrastructure - $27 m </a:t>
          </a:r>
          <a:endParaRPr lang="en-US" sz="2400" dirty="0"/>
        </a:p>
      </dgm:t>
    </dgm:pt>
    <dgm:pt modelId="{933AD298-7B16-4387-A533-ABE42D283D8F}" type="parTrans" cxnId="{5F02D70C-B8CF-461D-8ECF-AE517C89C23C}">
      <dgm:prSet/>
      <dgm:spPr/>
      <dgm:t>
        <a:bodyPr/>
        <a:lstStyle/>
        <a:p>
          <a:endParaRPr lang="en-US"/>
        </a:p>
      </dgm:t>
    </dgm:pt>
    <dgm:pt modelId="{E0D0C032-D716-48E4-8CFA-B2DF12F84C07}" type="sibTrans" cxnId="{5F02D70C-B8CF-461D-8ECF-AE517C89C23C}">
      <dgm:prSet/>
      <dgm:spPr/>
      <dgm:t>
        <a:bodyPr/>
        <a:lstStyle/>
        <a:p>
          <a:endParaRPr lang="en-US"/>
        </a:p>
      </dgm:t>
    </dgm:pt>
    <dgm:pt modelId="{9D57B661-F152-4193-B91D-1871628E4AF5}">
      <dgm:prSet phldrT="[Text]"/>
      <dgm:spPr>
        <a:solidFill>
          <a:schemeClr val="accent1">
            <a:lumMod val="25000"/>
            <a:lumOff val="75000"/>
            <a:alpha val="90000"/>
          </a:schemeClr>
        </a:solidFill>
      </dgm:spPr>
      <dgm:t>
        <a:bodyPr/>
        <a:lstStyle/>
        <a:p>
          <a:pPr algn="l"/>
          <a:r>
            <a:rPr lang="en-US" dirty="0" smtClean="0"/>
            <a:t>3a. Project Implementation Support - $ 2 m</a:t>
          </a:r>
        </a:p>
        <a:p>
          <a:pPr algn="l"/>
          <a:r>
            <a:rPr lang="en-US" dirty="0" smtClean="0"/>
            <a:t>3b. Capacity Building for Disaster Resilience - $1 m  </a:t>
          </a:r>
          <a:endParaRPr lang="en-US" dirty="0"/>
        </a:p>
      </dgm:t>
    </dgm:pt>
    <dgm:pt modelId="{73231D47-081F-4EB1-88A3-3665F060E54B}" type="parTrans" cxnId="{CEB52D8C-D35D-4CEA-A2AB-6ACD266449B5}">
      <dgm:prSet/>
      <dgm:spPr/>
      <dgm:t>
        <a:bodyPr/>
        <a:lstStyle/>
        <a:p>
          <a:endParaRPr lang="en-US"/>
        </a:p>
      </dgm:t>
    </dgm:pt>
    <dgm:pt modelId="{CD2FA309-4883-408D-93A3-9F914F4E88C4}" type="sibTrans" cxnId="{CEB52D8C-D35D-4CEA-A2AB-6ACD266449B5}">
      <dgm:prSet/>
      <dgm:spPr/>
      <dgm:t>
        <a:bodyPr/>
        <a:lstStyle/>
        <a:p>
          <a:endParaRPr lang="en-US"/>
        </a:p>
      </dgm:t>
    </dgm:pt>
    <dgm:pt modelId="{BFCAB5D5-8CE9-4E02-8A28-CE5F17459749}" type="pres">
      <dgm:prSet presAssocID="{EDD3467A-D985-4F7E-8DC8-95568DD7A87B}" presName="compositeShape" presStyleCnt="0">
        <dgm:presLayoutVars>
          <dgm:dir/>
          <dgm:resizeHandles/>
        </dgm:presLayoutVars>
      </dgm:prSet>
      <dgm:spPr/>
    </dgm:pt>
    <dgm:pt modelId="{9C5C6E95-3755-4F67-9A45-CA357A2ADACC}" type="pres">
      <dgm:prSet presAssocID="{EDD3467A-D985-4F7E-8DC8-95568DD7A87B}" presName="pyramid" presStyleLbl="node1" presStyleIdx="0" presStyleCnt="1"/>
      <dgm:spPr/>
    </dgm:pt>
    <dgm:pt modelId="{C6704C2E-AC49-4BBB-80C9-BC034457B4A9}" type="pres">
      <dgm:prSet presAssocID="{EDD3467A-D985-4F7E-8DC8-95568DD7A87B}" presName="theList" presStyleCnt="0"/>
      <dgm:spPr/>
    </dgm:pt>
    <dgm:pt modelId="{E723188A-F38C-4A85-98C4-09D7952A6431}" type="pres">
      <dgm:prSet presAssocID="{172615F9-944E-4C44-9AF5-5A5E145FA4C0}" presName="aNode" presStyleLbl="fgAcc1" presStyleIdx="0" presStyleCnt="3" custScaleX="264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8465C9-B985-403D-8353-F565AECB8A9B}" type="pres">
      <dgm:prSet presAssocID="{172615F9-944E-4C44-9AF5-5A5E145FA4C0}" presName="aSpace" presStyleCnt="0"/>
      <dgm:spPr/>
    </dgm:pt>
    <dgm:pt modelId="{B373AF6D-D6D5-428D-897E-C6E37C978ED3}" type="pres">
      <dgm:prSet presAssocID="{D74E648B-C0E9-4B75-AB89-0063806822D9}" presName="aNode" presStyleLbl="fgAcc1" presStyleIdx="1" presStyleCnt="3" custScaleX="264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61820F-2D5A-4D70-ABF6-6DF916161380}" type="pres">
      <dgm:prSet presAssocID="{D74E648B-C0E9-4B75-AB89-0063806822D9}" presName="aSpace" presStyleCnt="0"/>
      <dgm:spPr/>
    </dgm:pt>
    <dgm:pt modelId="{CEED04D0-2722-43D3-AC53-4EAFC794114B}" type="pres">
      <dgm:prSet presAssocID="{9D57B661-F152-4193-B91D-1871628E4AF5}" presName="aNode" presStyleLbl="fgAcc1" presStyleIdx="2" presStyleCnt="3" custScaleX="266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3B77C4-7D5D-4B6F-9D73-39F4673C9C18}" type="pres">
      <dgm:prSet presAssocID="{9D57B661-F152-4193-B91D-1871628E4AF5}" presName="aSpace" presStyleCnt="0"/>
      <dgm:spPr/>
    </dgm:pt>
  </dgm:ptLst>
  <dgm:cxnLst>
    <dgm:cxn modelId="{71D47257-31AC-4F72-846E-804F3D9D5CB7}" type="presOf" srcId="{9D57B661-F152-4193-B91D-1871628E4AF5}" destId="{CEED04D0-2722-43D3-AC53-4EAFC794114B}" srcOrd="0" destOrd="0" presId="urn:microsoft.com/office/officeart/2005/8/layout/pyramid2"/>
    <dgm:cxn modelId="{8207E092-FA0B-4BE9-B510-CA805250C6EE}" srcId="{EDD3467A-D985-4F7E-8DC8-95568DD7A87B}" destId="{172615F9-944E-4C44-9AF5-5A5E145FA4C0}" srcOrd="0" destOrd="0" parTransId="{C5B02953-FDE0-4B48-A024-8811893C1CF8}" sibTransId="{B9BFA657-348B-49E3-86B1-EB6B2E42BDE3}"/>
    <dgm:cxn modelId="{CEB52D8C-D35D-4CEA-A2AB-6ACD266449B5}" srcId="{EDD3467A-D985-4F7E-8DC8-95568DD7A87B}" destId="{9D57B661-F152-4193-B91D-1871628E4AF5}" srcOrd="2" destOrd="0" parTransId="{73231D47-081F-4EB1-88A3-3665F060E54B}" sibTransId="{CD2FA309-4883-408D-93A3-9F914F4E88C4}"/>
    <dgm:cxn modelId="{F9C6E40A-A6B4-4D1D-9CC5-B705D6072C9C}" type="presOf" srcId="{D74E648B-C0E9-4B75-AB89-0063806822D9}" destId="{B373AF6D-D6D5-428D-897E-C6E37C978ED3}" srcOrd="0" destOrd="0" presId="urn:microsoft.com/office/officeart/2005/8/layout/pyramid2"/>
    <dgm:cxn modelId="{EAE01155-5F05-4D04-BE78-D0CCB82D389F}" type="presOf" srcId="{172615F9-944E-4C44-9AF5-5A5E145FA4C0}" destId="{E723188A-F38C-4A85-98C4-09D7952A6431}" srcOrd="0" destOrd="0" presId="urn:microsoft.com/office/officeart/2005/8/layout/pyramid2"/>
    <dgm:cxn modelId="{5F02D70C-B8CF-461D-8ECF-AE517C89C23C}" srcId="{EDD3467A-D985-4F7E-8DC8-95568DD7A87B}" destId="{D74E648B-C0E9-4B75-AB89-0063806822D9}" srcOrd="1" destOrd="0" parTransId="{933AD298-7B16-4387-A533-ABE42D283D8F}" sibTransId="{E0D0C032-D716-48E4-8CFA-B2DF12F84C07}"/>
    <dgm:cxn modelId="{879CFDA3-3E70-4CC9-9103-E653B095893C}" type="presOf" srcId="{EDD3467A-D985-4F7E-8DC8-95568DD7A87B}" destId="{BFCAB5D5-8CE9-4E02-8A28-CE5F17459749}" srcOrd="0" destOrd="0" presId="urn:microsoft.com/office/officeart/2005/8/layout/pyramid2"/>
    <dgm:cxn modelId="{0C1DB763-08FA-4863-9B87-BCB4F4C19B10}" type="presParOf" srcId="{BFCAB5D5-8CE9-4E02-8A28-CE5F17459749}" destId="{9C5C6E95-3755-4F67-9A45-CA357A2ADACC}" srcOrd="0" destOrd="0" presId="urn:microsoft.com/office/officeart/2005/8/layout/pyramid2"/>
    <dgm:cxn modelId="{60BDE547-5715-4269-B152-4D12FA1ED28B}" type="presParOf" srcId="{BFCAB5D5-8CE9-4E02-8A28-CE5F17459749}" destId="{C6704C2E-AC49-4BBB-80C9-BC034457B4A9}" srcOrd="1" destOrd="0" presId="urn:microsoft.com/office/officeart/2005/8/layout/pyramid2"/>
    <dgm:cxn modelId="{A0B8AB4C-801D-4359-89F8-A75CD9EC673F}" type="presParOf" srcId="{C6704C2E-AC49-4BBB-80C9-BC034457B4A9}" destId="{E723188A-F38C-4A85-98C4-09D7952A6431}" srcOrd="0" destOrd="0" presId="urn:microsoft.com/office/officeart/2005/8/layout/pyramid2"/>
    <dgm:cxn modelId="{36C6EAD7-9B32-4585-89C2-EA166B11EF13}" type="presParOf" srcId="{C6704C2E-AC49-4BBB-80C9-BC034457B4A9}" destId="{DF8465C9-B985-403D-8353-F565AECB8A9B}" srcOrd="1" destOrd="0" presId="urn:microsoft.com/office/officeart/2005/8/layout/pyramid2"/>
    <dgm:cxn modelId="{13351A33-7CC0-486E-9E1E-C5DAF688F37B}" type="presParOf" srcId="{C6704C2E-AC49-4BBB-80C9-BC034457B4A9}" destId="{B373AF6D-D6D5-428D-897E-C6E37C978ED3}" srcOrd="2" destOrd="0" presId="urn:microsoft.com/office/officeart/2005/8/layout/pyramid2"/>
    <dgm:cxn modelId="{38BE637A-0281-499D-BB7C-6E73ED32CA08}" type="presParOf" srcId="{C6704C2E-AC49-4BBB-80C9-BC034457B4A9}" destId="{9161820F-2D5A-4D70-ABF6-6DF916161380}" srcOrd="3" destOrd="0" presId="urn:microsoft.com/office/officeart/2005/8/layout/pyramid2"/>
    <dgm:cxn modelId="{F354057B-2C8F-43F6-9812-F6B456CDF1A8}" type="presParOf" srcId="{C6704C2E-AC49-4BBB-80C9-BC034457B4A9}" destId="{CEED04D0-2722-43D3-AC53-4EAFC794114B}" srcOrd="4" destOrd="0" presId="urn:microsoft.com/office/officeart/2005/8/layout/pyramid2"/>
    <dgm:cxn modelId="{C4D60A6B-81F9-4DC2-A211-90FBEB56BFC1}" type="presParOf" srcId="{C6704C2E-AC49-4BBB-80C9-BC034457B4A9}" destId="{8A3B77C4-7D5D-4B6F-9D73-39F4673C9C1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A20E9-0CB7-49BE-A19D-E4341B5B0B6F}">
      <dsp:nvSpPr>
        <dsp:cNvPr id="0" name=""/>
        <dsp:cNvSpPr/>
      </dsp:nvSpPr>
      <dsp:spPr>
        <a:xfrm rot="5400000">
          <a:off x="4815103" y="-1638429"/>
          <a:ext cx="2614804" cy="598512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anose="020F0502020204030204" pitchFamily="34" charset="0"/>
            </a:rPr>
            <a:t>Conducted and delivered in June 2014</a:t>
          </a:r>
          <a:endParaRPr lang="en-US" sz="2400" kern="1200" dirty="0">
            <a:latin typeface="Calibri" panose="020F05020202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anose="020F0502020204030204" pitchFamily="34" charset="0"/>
            </a:rPr>
            <a:t>$150,000 GFDRR grant </a:t>
          </a:r>
          <a:endParaRPr lang="en-US" sz="2400" kern="1200" dirty="0">
            <a:latin typeface="Calibri" panose="020F05020202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anose="020F0502020204030204" pitchFamily="34" charset="0"/>
            </a:rPr>
            <a:t>Jointly with the EC, UN, and the </a:t>
          </a:r>
          <a:r>
            <a:rPr lang="en-US" sz="2400" kern="1200" dirty="0" err="1" smtClean="0">
              <a:latin typeface="Calibri" panose="020F0502020204030204" pitchFamily="34" charset="0"/>
            </a:rPr>
            <a:t>BiH</a:t>
          </a:r>
          <a:r>
            <a:rPr lang="en-US" sz="2400" kern="1200" dirty="0" smtClean="0">
              <a:latin typeface="Calibri" panose="020F0502020204030204" pitchFamily="34" charset="0"/>
            </a:rPr>
            <a:t> governments </a:t>
          </a:r>
        </a:p>
      </dsp:txBody>
      <dsp:txXfrm rot="-5400000">
        <a:off x="3129945" y="174373"/>
        <a:ext cx="5857477" cy="2359516"/>
      </dsp:txXfrm>
    </dsp:sp>
    <dsp:sp modelId="{E60C2723-6189-4230-A47D-657B906B55F1}">
      <dsp:nvSpPr>
        <dsp:cNvPr id="0" name=""/>
        <dsp:cNvSpPr/>
      </dsp:nvSpPr>
      <dsp:spPr>
        <a:xfrm>
          <a:off x="237273" y="124253"/>
          <a:ext cx="2703555" cy="240017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Calibri" panose="020F0502020204030204" pitchFamily="34" charset="0"/>
            </a:rPr>
            <a:t>Recovery Needs Assessment </a:t>
          </a:r>
          <a:endParaRPr lang="en-US" sz="2200" b="1" kern="1200" dirty="0">
            <a:latin typeface="Calibri" panose="020F0502020204030204" pitchFamily="34" charset="0"/>
          </a:endParaRPr>
        </a:p>
      </dsp:txBody>
      <dsp:txXfrm>
        <a:off x="354440" y="241420"/>
        <a:ext cx="2469221" cy="2165838"/>
      </dsp:txXfrm>
    </dsp:sp>
    <dsp:sp modelId="{4ABD5BA3-D770-482F-A505-E886AA06D844}">
      <dsp:nvSpPr>
        <dsp:cNvPr id="0" name=""/>
        <dsp:cNvSpPr/>
      </dsp:nvSpPr>
      <dsp:spPr>
        <a:xfrm rot="5400000">
          <a:off x="5007366" y="976224"/>
          <a:ext cx="2249766" cy="60046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anose="020F0502020204030204" pitchFamily="34" charset="0"/>
            </a:rPr>
            <a:t>$100m from IDA Crisis Response Window</a:t>
          </a:r>
          <a:endParaRPr lang="en-US" sz="2400" kern="1200" dirty="0">
            <a:latin typeface="Calibri" panose="020F05020202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anose="020F0502020204030204" pitchFamily="34" charset="0"/>
            </a:rPr>
            <a:t>Prepared in record time – 20 days</a:t>
          </a:r>
          <a:endParaRPr lang="en-US" sz="2400" kern="1200" dirty="0">
            <a:latin typeface="Calibri" panose="020F05020202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anose="020F0502020204030204" pitchFamily="34" charset="0"/>
            </a:rPr>
            <a:t>Board approval - June 30</a:t>
          </a:r>
          <a:endParaRPr lang="en-US" sz="2400" kern="1200" dirty="0">
            <a:latin typeface="Calibri" panose="020F0502020204030204" pitchFamily="34" charset="0"/>
          </a:endParaRPr>
        </a:p>
      </dsp:txBody>
      <dsp:txXfrm rot="-5400000">
        <a:off x="3129946" y="2963470"/>
        <a:ext cx="5894783" cy="2030116"/>
      </dsp:txXfrm>
    </dsp:sp>
    <dsp:sp modelId="{63B40B8A-D991-4B49-A624-01BAFD7169B4}">
      <dsp:nvSpPr>
        <dsp:cNvPr id="0" name=""/>
        <dsp:cNvSpPr/>
      </dsp:nvSpPr>
      <dsp:spPr>
        <a:xfrm>
          <a:off x="237273" y="2811000"/>
          <a:ext cx="2701711" cy="2370599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Calibri" panose="020F0502020204030204" pitchFamily="34" charset="0"/>
            </a:rPr>
            <a:t>Flood Emergency Recovery Project</a:t>
          </a:r>
          <a:endParaRPr lang="en-US" sz="2200" b="1" kern="1200" dirty="0">
            <a:latin typeface="Calibri" panose="020F0502020204030204" pitchFamily="34" charset="0"/>
          </a:endParaRPr>
        </a:p>
      </dsp:txBody>
      <dsp:txXfrm>
        <a:off x="352996" y="2926723"/>
        <a:ext cx="2470265" cy="21391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2EDC3-775B-47BA-8232-0974D8352495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1">
            <a:lumMod val="25000"/>
            <a:lumOff val="7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300" kern="1200" dirty="0" smtClean="0">
              <a:latin typeface="Calibri" panose="020F0502020204030204" pitchFamily="34" charset="0"/>
            </a:rPr>
            <a:t>US$ 47.5 million</a:t>
          </a:r>
          <a:endParaRPr lang="en-US" sz="5300" kern="1200" dirty="0">
            <a:latin typeface="Calibri" panose="020F0502020204030204" pitchFamily="34" charset="0"/>
          </a:endParaRPr>
        </a:p>
      </dsp:txBody>
      <dsp:txXfrm rot="-5400000">
        <a:off x="2962656" y="205028"/>
        <a:ext cx="5209983" cy="1052927"/>
      </dsp:txXfrm>
    </dsp:sp>
    <dsp:sp modelId="{0781A989-2534-42C0-BBF1-8829432E1C10}">
      <dsp:nvSpPr>
        <dsp:cNvPr id="0" name=""/>
        <dsp:cNvSpPr/>
      </dsp:nvSpPr>
      <dsp:spPr>
        <a:xfrm>
          <a:off x="0" y="2209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Calibri" panose="020F0502020204030204" pitchFamily="34" charset="0"/>
            </a:rPr>
            <a:t>FBH</a:t>
          </a:r>
          <a:endParaRPr lang="en-US" sz="6500" kern="1200" dirty="0">
            <a:latin typeface="Calibri" panose="020F0502020204030204" pitchFamily="34" charset="0"/>
          </a:endParaRPr>
        </a:p>
      </dsp:txBody>
      <dsp:txXfrm>
        <a:off x="71201" y="73410"/>
        <a:ext cx="2820254" cy="1316160"/>
      </dsp:txXfrm>
    </dsp:sp>
    <dsp:sp modelId="{7B04815A-9CC8-43B5-9B65-37CC6CADDCF2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1">
            <a:lumMod val="25000"/>
            <a:lumOff val="7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300" kern="1200" dirty="0" smtClean="0">
              <a:latin typeface="Calibri" panose="020F0502020204030204" pitchFamily="34" charset="0"/>
            </a:rPr>
            <a:t>US$ 47.5 million</a:t>
          </a:r>
          <a:endParaRPr lang="en-US" sz="5300" kern="1200" dirty="0">
            <a:latin typeface="Calibri" panose="020F0502020204030204" pitchFamily="34" charset="0"/>
          </a:endParaRPr>
        </a:p>
      </dsp:txBody>
      <dsp:txXfrm rot="-5400000">
        <a:off x="2962656" y="1736518"/>
        <a:ext cx="5209983" cy="1052927"/>
      </dsp:txXfrm>
    </dsp:sp>
    <dsp:sp modelId="{357EA4FD-5FC6-4669-8084-4D988A8FCD88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Calibri" panose="020F0502020204030204" pitchFamily="34" charset="0"/>
            </a:rPr>
            <a:t>RS</a:t>
          </a:r>
          <a:endParaRPr lang="en-US" sz="6500" kern="1200" dirty="0">
            <a:latin typeface="Calibri" panose="020F0502020204030204" pitchFamily="34" charset="0"/>
          </a:endParaRPr>
        </a:p>
      </dsp:txBody>
      <dsp:txXfrm>
        <a:off x="71201" y="1604901"/>
        <a:ext cx="2820254" cy="1316160"/>
      </dsp:txXfrm>
    </dsp:sp>
    <dsp:sp modelId="{C6037D3E-9290-4624-A943-04BC6C9251A6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lumMod val="25000"/>
            <a:lumOff val="7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285750" lvl="1" indent="-285750" algn="l" defTabSz="2355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300" kern="1200" dirty="0" smtClean="0">
              <a:latin typeface="Calibri" panose="020F0502020204030204" pitchFamily="34" charset="0"/>
            </a:rPr>
            <a:t>US$ 5 million</a:t>
          </a:r>
          <a:endParaRPr lang="en-US" sz="5300" kern="1200" dirty="0">
            <a:latin typeface="Calibri" panose="020F0502020204030204" pitchFamily="34" charset="0"/>
          </a:endParaRPr>
        </a:p>
      </dsp:txBody>
      <dsp:txXfrm rot="-5400000">
        <a:off x="2962656" y="3268008"/>
        <a:ext cx="5209983" cy="1052927"/>
      </dsp:txXfrm>
    </dsp:sp>
    <dsp:sp modelId="{6E0F9C80-7C34-4CEC-A4C8-E65B35CDE777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err="1" smtClean="0">
              <a:latin typeface="Calibri" panose="020F0502020204030204" pitchFamily="34" charset="0"/>
            </a:rPr>
            <a:t>Brcko</a:t>
          </a:r>
          <a:endParaRPr lang="en-US" sz="6500" kern="1200" dirty="0">
            <a:latin typeface="Calibri" panose="020F0502020204030204" pitchFamily="34" charset="0"/>
          </a:endParaRPr>
        </a:p>
      </dsp:txBody>
      <dsp:txXfrm>
        <a:off x="71201" y="3136391"/>
        <a:ext cx="2820254" cy="1316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C6E95-3755-4F67-9A45-CA357A2ADACC}">
      <dsp:nvSpPr>
        <dsp:cNvPr id="0" name=""/>
        <dsp:cNvSpPr/>
      </dsp:nvSpPr>
      <dsp:spPr>
        <a:xfrm>
          <a:off x="380880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23188A-F38C-4A85-98C4-09D7952A6431}">
      <dsp:nvSpPr>
        <dsp:cNvPr id="0" name=""/>
        <dsp:cNvSpPr/>
      </dsp:nvSpPr>
      <dsp:spPr>
        <a:xfrm>
          <a:off x="228596" y="455027"/>
          <a:ext cx="7772406" cy="1071380"/>
        </a:xfrm>
        <a:prstGeom prst="roundRect">
          <a:avLst/>
        </a:prstGeom>
        <a:solidFill>
          <a:schemeClr val="accent1">
            <a:lumMod val="25000"/>
            <a:lumOff val="75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1. Emergency Disaster Recovery Goods – $40 m</a:t>
          </a:r>
          <a:endParaRPr lang="en-US" sz="2400" kern="1200" dirty="0"/>
        </a:p>
      </dsp:txBody>
      <dsp:txXfrm>
        <a:off x="280896" y="507327"/>
        <a:ext cx="7667806" cy="966780"/>
      </dsp:txXfrm>
    </dsp:sp>
    <dsp:sp modelId="{B373AF6D-D6D5-428D-897E-C6E37C978ED3}">
      <dsp:nvSpPr>
        <dsp:cNvPr id="0" name=""/>
        <dsp:cNvSpPr/>
      </dsp:nvSpPr>
      <dsp:spPr>
        <a:xfrm>
          <a:off x="228596" y="1660330"/>
          <a:ext cx="7772406" cy="1071380"/>
        </a:xfrm>
        <a:prstGeom prst="roundRect">
          <a:avLst/>
        </a:prstGeom>
        <a:solidFill>
          <a:schemeClr val="accent1">
            <a:lumMod val="25000"/>
            <a:lumOff val="75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2a. Rehabilitation of Regional Infrastructure – $30 m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2b. Rehabilitation of Local Infrastructure - $27 m </a:t>
          </a:r>
          <a:endParaRPr lang="en-US" sz="2400" kern="1200" dirty="0"/>
        </a:p>
      </dsp:txBody>
      <dsp:txXfrm>
        <a:off x="280896" y="1712630"/>
        <a:ext cx="7667806" cy="966780"/>
      </dsp:txXfrm>
    </dsp:sp>
    <dsp:sp modelId="{CEED04D0-2722-43D3-AC53-4EAFC794114B}">
      <dsp:nvSpPr>
        <dsp:cNvPr id="0" name=""/>
        <dsp:cNvSpPr/>
      </dsp:nvSpPr>
      <dsp:spPr>
        <a:xfrm>
          <a:off x="187586" y="2865632"/>
          <a:ext cx="7854426" cy="1071380"/>
        </a:xfrm>
        <a:prstGeom prst="roundRect">
          <a:avLst/>
        </a:prstGeom>
        <a:solidFill>
          <a:schemeClr val="accent1">
            <a:lumMod val="25000"/>
            <a:lumOff val="75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3a. Project Implementation Support - $ 2 m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3b. Capacity Building for Disaster Resilience - $1 m  </a:t>
          </a:r>
          <a:endParaRPr lang="en-US" sz="2400" kern="1200" dirty="0"/>
        </a:p>
      </dsp:txBody>
      <dsp:txXfrm>
        <a:off x="239886" y="2917932"/>
        <a:ext cx="7749826" cy="966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41DCA-8854-448C-9373-477C8DA8AD38}" type="datetimeFigureOut">
              <a:rPr lang="de-DE" smtClean="0"/>
              <a:pPr/>
              <a:t>10.10.2014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B22FE-F869-4CFE-92A0-938D0E41CCB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0898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B22FE-F869-4CFE-92A0-938D0E41CCB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503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B22FE-F869-4CFE-92A0-938D0E41CCB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6871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B22FE-F869-4CFE-92A0-938D0E41CCB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1168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B22FE-F869-4CFE-92A0-938D0E41CCB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4686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B22FE-F869-4CFE-92A0-938D0E41CCB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19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Titl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6288504"/>
            <a:ext cx="9144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I:\_GregW\1322550 WBGIS - ITS Sub Branding\WBGIS_ITS-PPT_footer-06.jpg"/>
          <p:cNvPicPr>
            <a:picLocks noChangeAspect="1" noChangeArrowheads="1"/>
          </p:cNvPicPr>
          <p:nvPr userDrawn="1"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9144000" cy="13635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0" y="1283371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676656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3858768"/>
            <a:ext cx="4379976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9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Titl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12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133426" y="1130968"/>
            <a:ext cx="5938818" cy="593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7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86614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0" y="3716338"/>
            <a:ext cx="8496300" cy="2305050"/>
          </a:xfrm>
        </p:spPr>
        <p:txBody>
          <a:bodyPr anchor="ctr" anchorCtr="1"/>
          <a:lstStyle>
            <a:lvl1pPr algn="ctr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1268413"/>
            <a:ext cx="8496300" cy="2305050"/>
          </a:xfrm>
        </p:spPr>
        <p:txBody>
          <a:bodyPr/>
          <a:lstStyle/>
          <a:p>
            <a:r>
              <a:rPr lang="en-US" noProof="0" dirty="0" smtClean="0"/>
              <a:t>Images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8962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1" y="1268413"/>
            <a:ext cx="4176712" cy="4752975"/>
          </a:xfrm>
        </p:spPr>
        <p:txBody>
          <a:bodyPr/>
          <a:lstStyle>
            <a:lvl1pPr algn="l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643438" y="1268413"/>
            <a:ext cx="4176712" cy="4752975"/>
          </a:xfrm>
        </p:spPr>
        <p:txBody>
          <a:bodyPr/>
          <a:lstStyle/>
          <a:p>
            <a:r>
              <a:rPr lang="en-US" noProof="0" dirty="0" smtClean="0"/>
              <a:t>Images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4192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7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:\_GregW\1322550 WBGIS - ITS Sub Branding\WBGIS_ITS-PPT_footer-06.jpg"/>
          <p:cNvPicPr>
            <a:picLocks noChangeAspect="1" noChangeArrowheads="1"/>
          </p:cNvPicPr>
          <p:nvPr userDrawn="1"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9144000" cy="136358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 userDrawn="1"/>
        </p:nvSpPr>
        <p:spPr>
          <a:xfrm>
            <a:off x="0" y="1283371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88504"/>
            <a:ext cx="9144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80546" y="2986248"/>
            <a:ext cx="3349461" cy="1011238"/>
          </a:xfrm>
        </p:spPr>
        <p:txBody>
          <a:bodyPr bIns="0"/>
          <a:lstStyle>
            <a:lvl1pPr>
              <a:defRPr sz="3500">
                <a:solidFill>
                  <a:srgbClr val="002345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Thank you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80547" y="4026716"/>
            <a:ext cx="3391154" cy="2089444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rgbClr val="00ADE4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World Bank Group</a:t>
            </a:r>
          </a:p>
          <a:p>
            <a:pPr lvl="0"/>
            <a:r>
              <a:rPr lang="en-US" noProof="0" dirty="0" smtClean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Address Line 1</a:t>
            </a:r>
          </a:p>
          <a:p>
            <a:pPr lvl="0"/>
            <a:r>
              <a:rPr lang="en-US" noProof="0" dirty="0" smtClean="0"/>
              <a:t>City ABC</a:t>
            </a:r>
          </a:p>
          <a:p>
            <a:pPr lvl="0"/>
            <a:r>
              <a:rPr lang="en-US" noProof="0" dirty="0" smtClean="0"/>
              <a:t>State DEFG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6656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3858768"/>
            <a:ext cx="4379976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63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1278000"/>
            <a:ext cx="9144000" cy="5580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Bild 13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059832" y="1057374"/>
            <a:ext cx="6012412" cy="6012412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152800" y="1272561"/>
            <a:ext cx="7017314" cy="1011238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Thank you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52968" y="4026716"/>
            <a:ext cx="7018734" cy="2089444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World Bank Group</a:t>
            </a:r>
          </a:p>
          <a:p>
            <a:pPr lvl="0"/>
            <a:r>
              <a:rPr lang="en-US" noProof="0" dirty="0" smtClean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Address Line 1</a:t>
            </a:r>
          </a:p>
          <a:p>
            <a:pPr lvl="0"/>
            <a:r>
              <a:rPr lang="en-US" noProof="0" dirty="0" smtClean="0"/>
              <a:t>City ABC</a:t>
            </a:r>
          </a:p>
          <a:p>
            <a:pPr lvl="0"/>
            <a:r>
              <a:rPr lang="en-US" noProof="0" dirty="0" smtClean="0"/>
              <a:t>State DEFG</a:t>
            </a:r>
          </a:p>
        </p:txBody>
      </p:sp>
    </p:spTree>
    <p:extLst>
      <p:ext uri="{BB962C8B-B14F-4D97-AF65-F5344CB8AC3E}">
        <p14:creationId xmlns:p14="http://schemas.microsoft.com/office/powerpoint/2010/main" val="23960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60350"/>
            <a:ext cx="84963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This is a headline</a:t>
            </a:r>
            <a:endParaRPr lang="en-US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0063" y="6360101"/>
            <a:ext cx="4558326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118" y="6360102"/>
            <a:ext cx="28803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323850" y="1268413"/>
            <a:ext cx="8496300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  <p:pic>
        <p:nvPicPr>
          <p:cNvPr id="11" name="Picture 2" descr="U:\1405265\1405265 WBG Logo\LOGO FILES\Horizontal\WBG_Horizontal_Color\web\WBG_Horizontal-RGB-web.jpg"/>
          <p:cNvPicPr>
            <a:picLocks noChangeAspect="1" noChangeArrowheads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15"/>
          <a:stretch/>
        </p:blipFill>
        <p:spPr bwMode="auto">
          <a:xfrm>
            <a:off x="323851" y="6302501"/>
            <a:ext cx="1689433" cy="32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81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1" r:id="rId2"/>
    <p:sldLayoutId id="2147483656" r:id="rId3"/>
    <p:sldLayoutId id="2147483660" r:id="rId4"/>
    <p:sldLayoutId id="2147483661" r:id="rId5"/>
    <p:sldLayoutId id="2147483659" r:id="rId6"/>
    <p:sldLayoutId id="2147483680" r:id="rId7"/>
    <p:sldLayoutId id="2147483663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spcBef>
          <a:spcPct val="20000"/>
        </a:spcBef>
        <a:buFont typeface="Arial"/>
        <a:buNone/>
        <a:defRPr sz="3000" kern="1200" baseline="0">
          <a:solidFill>
            <a:schemeClr val="accent2"/>
          </a:solidFill>
          <a:latin typeface="+mn-lt"/>
          <a:ea typeface="+mn-ea"/>
          <a:cs typeface="+mn-cs"/>
        </a:defRPr>
      </a:lvl2pPr>
      <a:lvl3pPr marL="361950" indent="-36195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 baseline="0">
          <a:solidFill>
            <a:schemeClr val="accent2"/>
          </a:solidFill>
          <a:latin typeface="+mn-lt"/>
          <a:ea typeface="+mn-ea"/>
          <a:cs typeface="+mn-cs"/>
        </a:defRPr>
      </a:lvl3pPr>
      <a:lvl4pPr marL="715963" indent="-354013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4pPr>
      <a:lvl5pPr marL="1077913" indent="-361950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1431925" indent="-354013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23"/>
          <p:cNvSpPr>
            <a:spLocks noGrp="1"/>
          </p:cNvSpPr>
          <p:nvPr>
            <p:ph type="subTitle" idx="4294967295"/>
          </p:nvPr>
        </p:nvSpPr>
        <p:spPr>
          <a:xfrm>
            <a:off x="1658886" y="4204799"/>
            <a:ext cx="7364152" cy="1127405"/>
          </a:xfrm>
        </p:spPr>
        <p:txBody>
          <a:bodyPr/>
          <a:lstStyle/>
          <a:p>
            <a:pPr algn="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Bosnia and Herzegovina  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World Bank Response to Flood Emergency</a:t>
            </a:r>
            <a:endParaRPr lang="en-US" sz="3200" dirty="0">
              <a:latin typeface="Calibri" panose="020F0502020204030204" pitchFamily="34" charset="0"/>
            </a:endParaRPr>
          </a:p>
        </p:txBody>
      </p:sp>
      <p:pic>
        <p:nvPicPr>
          <p:cNvPr id="4" name="Picture 3" descr="U:\1405265\1405265 WBG Logo\LOGO FILES\Horizontal\WBG_Horizontal_Color\WBG_Horizontal-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2" y="335840"/>
            <a:ext cx="3615235" cy="70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ews.bbcimg.co.uk/media/images/75000000/jpg/_75000503_750003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1" y="1515528"/>
            <a:ext cx="3573212" cy="2009933"/>
          </a:xfrm>
          <a:prstGeom prst="roundRect">
            <a:avLst>
              <a:gd name="adj" fmla="val 8594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703" y="1544261"/>
            <a:ext cx="3049203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://image.dnevnik.hr/media/images/original/May2014/6095052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9" t="-606" r="2584" b="1293"/>
          <a:stretch/>
        </p:blipFill>
        <p:spPr bwMode="auto">
          <a:xfrm>
            <a:off x="3721703" y="1500710"/>
            <a:ext cx="2188029" cy="2024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9499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0440208"/>
              </p:ext>
            </p:extLst>
          </p:nvPr>
        </p:nvGraphicFramePr>
        <p:xfrm>
          <a:off x="-76200" y="990600"/>
          <a:ext cx="9144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65670" y="847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World Bank’s Flood Response in </a:t>
            </a:r>
            <a:r>
              <a:rPr lang="en-US" sz="36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BiH</a:t>
            </a:r>
            <a:endParaRPr lang="en-US" sz="3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76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5670" y="1439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Flood Emergency Recovery Project</a:t>
            </a:r>
            <a:b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Credit Allocation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84582246"/>
              </p:ext>
            </p:extLst>
          </p:nvPr>
        </p:nvGraphicFramePr>
        <p:xfrm>
          <a:off x="457200" y="150706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65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5670" y="321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Flood Emergency Recovery Project</a:t>
            </a:r>
            <a:b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Components</a:t>
            </a: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22760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267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1536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Floods Emergency Recovery Project Progress </a:t>
            </a:r>
            <a:b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to Date</a:t>
            </a:r>
            <a:endParaRPr lang="en-US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313267" y="1498596"/>
            <a:ext cx="8542866" cy="47111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declared </a:t>
            </a:r>
            <a:r>
              <a:rPr lang="en-US" sz="24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on September 15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Environmental and Social Management Framework completed;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Lists of </a:t>
            </a:r>
            <a:r>
              <a:rPr lang="en-US" sz="24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emergency goods being finalized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both entities and BD;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Contracting underway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rehabilitation of regional infrastructure;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Eligible municipalities </a:t>
            </a:r>
            <a:r>
              <a:rPr lang="en-US" sz="24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identified the priority local infrastructure projects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will be financed;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Accelerated implementation expected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coming months;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Government-to-Citizen website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interactive, map-based display of in time information about the distribution of resources and spending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the FERP. 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601145"/>
            <a:ext cx="8229600" cy="1143000"/>
          </a:xfrm>
        </p:spPr>
        <p:txBody>
          <a:bodyPr>
            <a:noAutofit/>
          </a:bodyPr>
          <a:lstStyle/>
          <a:p>
            <a:pPr lvl="0" algn="ctr"/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Long-term </a:t>
            </a:r>
            <a:b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Flood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Protection </a:t>
            </a:r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and Prevention Agenda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/>
            </a:r>
            <a:b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</a:br>
            <a:endParaRPr lang="en-US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62671"/>
            <a:ext cx="8229600" cy="4525963"/>
          </a:xfrm>
          <a:prstGeom prst="rect">
            <a:avLst/>
          </a:prstGeo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rgbClr val="0070C0"/>
                </a:solidFill>
                <a:latin typeface="Calibri" panose="020F0502020204030204" pitchFamily="34" charset="0"/>
              </a:rPr>
              <a:t>Drina Flood Protection Project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($24 million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) awaiting effectiveness;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Move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from flood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management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to flood </a:t>
            </a:r>
            <a:r>
              <a:rPr lang="en-US" b="1" u="sng" dirty="0">
                <a:solidFill>
                  <a:srgbClr val="0070C0"/>
                </a:solidFill>
                <a:latin typeface="Calibri" panose="020F0502020204030204" pitchFamily="34" charset="0"/>
              </a:rPr>
              <a:t>RISK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management;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SEE countries need to develop </a:t>
            </a:r>
            <a:r>
              <a:rPr lang="en-US" b="1" u="sng" dirty="0" smtClean="0">
                <a:solidFill>
                  <a:srgbClr val="0070C0"/>
                </a:solidFill>
                <a:latin typeface="Calibri" panose="020F0502020204030204" pitchFamily="34" charset="0"/>
              </a:rPr>
              <a:t>regional </a:t>
            </a:r>
            <a:r>
              <a:rPr lang="en-US" b="1" u="sng" dirty="0">
                <a:solidFill>
                  <a:srgbClr val="0070C0"/>
                </a:solidFill>
                <a:latin typeface="Calibri" panose="020F0502020204030204" pitchFamily="34" charset="0"/>
              </a:rPr>
              <a:t>mechanism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 for prevention /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protection. 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6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:\1405265\1405265 WBG Logo\LOGO FILES\Horizontal\WBG_Horizontal_Color\WBG_Horizontal-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2" y="335840"/>
            <a:ext cx="3615235" cy="70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 bwMode="auto">
          <a:xfrm>
            <a:off x="474134" y="254848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kern="1200">
                <a:solidFill>
                  <a:srgbClr val="002345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Thanks for your attention!</a:t>
            </a:r>
            <a:endParaRPr lang="en-US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12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BG Slide">
  <a:themeElements>
    <a:clrScheme name="Benutzerdefiniert 53">
      <a:dk1>
        <a:sysClr val="windowText" lastClr="000000"/>
      </a:dk1>
      <a:lt1>
        <a:sysClr val="window" lastClr="FFFFFF"/>
      </a:lt1>
      <a:dk2>
        <a:srgbClr val="002345"/>
      </a:dk2>
      <a:lt2>
        <a:srgbClr val="FFFFFF"/>
      </a:lt2>
      <a:accent1>
        <a:srgbClr val="002345"/>
      </a:accent1>
      <a:accent2>
        <a:srgbClr val="00ADE4"/>
      </a:accent2>
      <a:accent3>
        <a:srgbClr val="FF6600"/>
      </a:accent3>
      <a:accent4>
        <a:srgbClr val="31859C"/>
      </a:accent4>
      <a:accent5>
        <a:srgbClr val="660066"/>
      </a:accent5>
      <a:accent6>
        <a:srgbClr val="BEDA00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258</Words>
  <Application>Microsoft Office PowerPoint</Application>
  <PresentationFormat>On-screen Show (4:3)</PresentationFormat>
  <Paragraphs>47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WBG Slide</vt:lpstr>
      <vt:lpstr>PowerPoint Presentation</vt:lpstr>
      <vt:lpstr>PowerPoint Presentation</vt:lpstr>
      <vt:lpstr>PowerPoint Presentation</vt:lpstr>
      <vt:lpstr>PowerPoint Presentation</vt:lpstr>
      <vt:lpstr>Floods Emergency Recovery Project Progress  to Date</vt:lpstr>
      <vt:lpstr> Long-term  Flood Protection and Prevention Agenda </vt:lpstr>
      <vt:lpstr>PowerPoint Presentation</vt:lpstr>
    </vt:vector>
  </TitlesOfParts>
  <Company>Rivia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*</dc:creator>
  <dc:description>Presentation Template;_x000d_
Version 001;_x000d_
2012-11-16;</dc:description>
  <cp:lastModifiedBy>operater</cp:lastModifiedBy>
  <cp:revision>393</cp:revision>
  <cp:lastPrinted>2013-01-22T16:20:56Z</cp:lastPrinted>
  <dcterms:created xsi:type="dcterms:W3CDTF">2012-11-07T14:44:50Z</dcterms:created>
  <dcterms:modified xsi:type="dcterms:W3CDTF">2014-10-10T14:43:42Z</dcterms:modified>
</cp:coreProperties>
</file>